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64" r:id="rId2"/>
    <p:sldId id="256" r:id="rId3"/>
    <p:sldId id="261" r:id="rId4"/>
    <p:sldId id="257" r:id="rId5"/>
    <p:sldId id="258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0"/>
    <p:restoredTop sz="94668"/>
  </p:normalViewPr>
  <p:slideViewPr>
    <p:cSldViewPr snapToGrid="0" snapToObjects="1">
      <p:cViewPr varScale="1">
        <p:scale>
          <a:sx n="107" d="100"/>
          <a:sy n="107" d="100"/>
        </p:scale>
        <p:origin x="1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8BE1-3921-E049-AD96-38C66933603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5BB2BF0-4AAC-FF4C-BBF0-1B6775A4E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7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8BE1-3921-E049-AD96-38C66933603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BF0-4AAC-FF4C-BBF0-1B6775A4E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9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8BE1-3921-E049-AD96-38C66933603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BF0-4AAC-FF4C-BBF0-1B6775A4E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9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8BE1-3921-E049-AD96-38C66933603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BF0-4AAC-FF4C-BBF0-1B6775A4E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8CA8BE1-3921-E049-AD96-38C66933603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5BB2BF0-4AAC-FF4C-BBF0-1B6775A4E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34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8BE1-3921-E049-AD96-38C66933603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BF0-4AAC-FF4C-BBF0-1B6775A4E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7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8BE1-3921-E049-AD96-38C66933603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BF0-4AAC-FF4C-BBF0-1B6775A4E2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47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8BE1-3921-E049-AD96-38C66933603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BF0-4AAC-FF4C-BBF0-1B6775A4E2F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1655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8BE1-3921-E049-AD96-38C66933603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BF0-4AAC-FF4C-BBF0-1B6775A4E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8BE1-3921-E049-AD96-38C66933603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BF0-4AAC-FF4C-BBF0-1B6775A4E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5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8BE1-3921-E049-AD96-38C66933603E}" type="datetimeFigureOut">
              <a:rPr lang="en-US" smtClean="0"/>
              <a:t>12/15/21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BF0-4AAC-FF4C-BBF0-1B6775A4E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24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8CA8BE1-3921-E049-AD96-38C66933603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5BB2BF0-4AAC-FF4C-BBF0-1B6775A4E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4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9EAFA-6523-A847-B904-47914337A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Superstore Data Story</a:t>
            </a:r>
            <a:br>
              <a:rPr lang="en-US" sz="4800" dirty="0"/>
            </a:br>
            <a:r>
              <a:rPr lang="en-US" sz="4800" dirty="0"/>
              <a:t>EDA and Data storytelling to improve profits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FB3B-EDF3-634C-A0CD-70498FA7E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759" y="5493526"/>
            <a:ext cx="10960924" cy="1069848"/>
          </a:xfrm>
        </p:spPr>
        <p:txBody>
          <a:bodyPr/>
          <a:lstStyle/>
          <a:p>
            <a:r>
              <a:rPr lang="en-US"/>
              <a:t>Dataset: </a:t>
            </a:r>
            <a:r>
              <a:rPr lang="en-US" sz="2000" dirty="0"/>
              <a:t>https://</a:t>
            </a:r>
            <a:r>
              <a:rPr lang="en-US" sz="2000" dirty="0" err="1"/>
              <a:t>community.tableau.com</a:t>
            </a:r>
            <a:r>
              <a:rPr lang="en-US" sz="2000" dirty="0"/>
              <a:t>/s/question/0D54T00000CWeX8SAL/sample-superstore-sales-</a:t>
            </a:r>
            <a:r>
              <a:rPr lang="en-US" sz="2000" dirty="0" err="1"/>
              <a:t>excelxls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277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20FBF4-480F-4049-A837-AD328D47E3C3}"/>
              </a:ext>
            </a:extLst>
          </p:cNvPr>
          <p:cNvSpPr txBox="1"/>
          <p:nvPr/>
        </p:nvSpPr>
        <p:spPr>
          <a:xfrm>
            <a:off x="2830830" y="473287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2719B-CC60-1F45-A229-B4136736AB8E}"/>
              </a:ext>
            </a:extLst>
          </p:cNvPr>
          <p:cNvSpPr txBox="1"/>
          <p:nvPr/>
        </p:nvSpPr>
        <p:spPr>
          <a:xfrm>
            <a:off x="1192645" y="1650670"/>
            <a:ext cx="92457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Dataset of a Superstore  having  ~10k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Each row is a transaction, each transaction has multiple information (columns)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There are three main segments of the business: Consumer, Corporate &amp; Home Office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Our aim to explore the data and give recommendations for business improvement based on data</a:t>
            </a:r>
          </a:p>
        </p:txBody>
      </p:sp>
    </p:spTree>
    <p:extLst>
      <p:ext uri="{BB962C8B-B14F-4D97-AF65-F5344CB8AC3E}">
        <p14:creationId xmlns:p14="http://schemas.microsoft.com/office/powerpoint/2010/main" val="365748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7ED2D6-7213-7344-9AA7-7CC4C26A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14" y="1633834"/>
            <a:ext cx="7550150" cy="5007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7219A6-0E1D-834E-B7B8-5DDF22D9057C}"/>
              </a:ext>
            </a:extLst>
          </p:cNvPr>
          <p:cNvSpPr txBox="1"/>
          <p:nvPr/>
        </p:nvSpPr>
        <p:spPr>
          <a:xfrm>
            <a:off x="2009670" y="140677"/>
            <a:ext cx="7857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Customers can be divided in three Segments</a:t>
            </a:r>
          </a:p>
        </p:txBody>
      </p:sp>
    </p:spTree>
    <p:extLst>
      <p:ext uri="{BB962C8B-B14F-4D97-AF65-F5344CB8AC3E}">
        <p14:creationId xmlns:p14="http://schemas.microsoft.com/office/powerpoint/2010/main" val="258990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472AB7-7E99-A64C-BB27-E5EA4FCC26F5}"/>
              </a:ext>
            </a:extLst>
          </p:cNvPr>
          <p:cNvGrpSpPr/>
          <p:nvPr/>
        </p:nvGrpSpPr>
        <p:grpSpPr>
          <a:xfrm>
            <a:off x="633046" y="1066799"/>
            <a:ext cx="10092104" cy="5193323"/>
            <a:chOff x="1466850" y="1066800"/>
            <a:chExt cx="9258300" cy="47244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511ED1E-31A1-2446-9DCE-FD67C805D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6850" y="1066800"/>
              <a:ext cx="9258300" cy="472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83E2EC-811C-5044-B9DA-62BBA3BCD2D4}"/>
                </a:ext>
              </a:extLst>
            </p:cNvPr>
            <p:cNvSpPr txBox="1"/>
            <p:nvPr/>
          </p:nvSpPr>
          <p:spPr>
            <a:xfrm>
              <a:off x="5084466" y="1647930"/>
              <a:ext cx="2341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Home Office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8EA5D5-8C14-0C4F-BF3C-583A6B3C38FC}"/>
                </a:ext>
              </a:extLst>
            </p:cNvPr>
            <p:cNvSpPr txBox="1"/>
            <p:nvPr/>
          </p:nvSpPr>
          <p:spPr>
            <a:xfrm>
              <a:off x="5084466" y="2955890"/>
              <a:ext cx="2341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Corporate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45458F-D609-E94A-95FE-CD75D9F25D4D}"/>
                </a:ext>
              </a:extLst>
            </p:cNvPr>
            <p:cNvSpPr txBox="1"/>
            <p:nvPr/>
          </p:nvSpPr>
          <p:spPr>
            <a:xfrm>
              <a:off x="5084466" y="4206072"/>
              <a:ext cx="2341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Consumer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3C5657-B6FB-D348-8D72-BDFC9D3C298B}"/>
              </a:ext>
            </a:extLst>
          </p:cNvPr>
          <p:cNvSpPr txBox="1"/>
          <p:nvPr/>
        </p:nvSpPr>
        <p:spPr>
          <a:xfrm>
            <a:off x="2667837" y="59440"/>
            <a:ext cx="677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Profit Percentage by Segments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C85D0-7DBB-BF4F-8C76-86766F627FF4}"/>
              </a:ext>
            </a:extLst>
          </p:cNvPr>
          <p:cNvSpPr txBox="1"/>
          <p:nvPr/>
        </p:nvSpPr>
        <p:spPr>
          <a:xfrm>
            <a:off x="456640" y="6406686"/>
            <a:ext cx="1044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Consumers number is high but they give least profit!! : We would like to increase that</a:t>
            </a:r>
          </a:p>
        </p:txBody>
      </p:sp>
    </p:spTree>
    <p:extLst>
      <p:ext uri="{BB962C8B-B14F-4D97-AF65-F5344CB8AC3E}">
        <p14:creationId xmlns:p14="http://schemas.microsoft.com/office/powerpoint/2010/main" val="411529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03C580-BDA9-784C-AADF-3CA0CC7F341F}"/>
              </a:ext>
            </a:extLst>
          </p:cNvPr>
          <p:cNvSpPr/>
          <p:nvPr/>
        </p:nvSpPr>
        <p:spPr>
          <a:xfrm>
            <a:off x="2993364" y="290119"/>
            <a:ext cx="5909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Profit Percentage by </a:t>
            </a:r>
            <a:r>
              <a:rPr lang="en-US" b="1" dirty="0" err="1"/>
              <a:t>Subcategory_Consumers</a:t>
            </a:r>
            <a:endParaRPr lang="en-US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04F2D5-7ADC-F845-B490-D12AED9BE099}"/>
              </a:ext>
            </a:extLst>
          </p:cNvPr>
          <p:cNvSpPr/>
          <p:nvPr/>
        </p:nvSpPr>
        <p:spPr>
          <a:xfrm>
            <a:off x="7807569" y="446146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0CCAA-275E-4341-A838-F18C2A390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60" y="1297912"/>
            <a:ext cx="9690100" cy="472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7E5F95-D46D-204A-B16F-5C410D939425}"/>
              </a:ext>
            </a:extLst>
          </p:cNvPr>
          <p:cNvSpPr/>
          <p:nvPr/>
        </p:nvSpPr>
        <p:spPr>
          <a:xfrm>
            <a:off x="2636322" y="1401288"/>
            <a:ext cx="2565070" cy="40613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0D63A3-FB2D-0645-B2B0-E75C80DCAD5F}"/>
              </a:ext>
            </a:extLst>
          </p:cNvPr>
          <p:cNvGrpSpPr/>
          <p:nvPr/>
        </p:nvGrpSpPr>
        <p:grpSpPr>
          <a:xfrm>
            <a:off x="3241963" y="5812378"/>
            <a:ext cx="2137559" cy="1031767"/>
            <a:chOff x="3241963" y="5812378"/>
            <a:chExt cx="2137559" cy="103176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33A29C-934B-8940-995C-805B31786EE3}"/>
                </a:ext>
              </a:extLst>
            </p:cNvPr>
            <p:cNvSpPr txBox="1"/>
            <p:nvPr/>
          </p:nvSpPr>
          <p:spPr>
            <a:xfrm>
              <a:off x="3241963" y="6197814"/>
              <a:ext cx="2137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Things bringing down the profit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46867AC-BAF9-5049-AA64-CD77B46BE5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0737" y="5812378"/>
              <a:ext cx="0" cy="419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DBDC401-AD1C-8C46-A945-FFCD79974B96}"/>
              </a:ext>
            </a:extLst>
          </p:cNvPr>
          <p:cNvSpPr txBox="1"/>
          <p:nvPr/>
        </p:nvSpPr>
        <p:spPr>
          <a:xfrm>
            <a:off x="6032665" y="6197814"/>
            <a:ext cx="565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Appliances, Binders, machines, tables are bringing down the profit in Consumers category!!</a:t>
            </a:r>
          </a:p>
        </p:txBody>
      </p:sp>
    </p:spTree>
    <p:extLst>
      <p:ext uri="{BB962C8B-B14F-4D97-AF65-F5344CB8AC3E}">
        <p14:creationId xmlns:p14="http://schemas.microsoft.com/office/powerpoint/2010/main" val="3714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DB7172-A760-7041-A844-F69D35A8A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29" y="1280696"/>
            <a:ext cx="9690100" cy="472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EE7AE3-2B20-154E-B1C6-618A96EBAD36}"/>
              </a:ext>
            </a:extLst>
          </p:cNvPr>
          <p:cNvSpPr/>
          <p:nvPr/>
        </p:nvSpPr>
        <p:spPr>
          <a:xfrm>
            <a:off x="2993364" y="290119"/>
            <a:ext cx="5909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Profit Percentage by </a:t>
            </a:r>
            <a:r>
              <a:rPr lang="en-US" b="1" dirty="0" err="1"/>
              <a:t>Subcategory_Home</a:t>
            </a:r>
            <a:r>
              <a:rPr lang="en-US" b="1" dirty="0"/>
              <a:t> Office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96C465-79E0-0747-A48B-0F87908CAE2F}"/>
              </a:ext>
            </a:extLst>
          </p:cNvPr>
          <p:cNvSpPr/>
          <p:nvPr/>
        </p:nvSpPr>
        <p:spPr>
          <a:xfrm>
            <a:off x="2636322" y="1401288"/>
            <a:ext cx="2565070" cy="40613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6F093B-B021-E74F-88F3-EFAB400634E5}"/>
              </a:ext>
            </a:extLst>
          </p:cNvPr>
          <p:cNvGrpSpPr/>
          <p:nvPr/>
        </p:nvGrpSpPr>
        <p:grpSpPr>
          <a:xfrm>
            <a:off x="3241963" y="5812378"/>
            <a:ext cx="2137559" cy="1031767"/>
            <a:chOff x="3241963" y="5812378"/>
            <a:chExt cx="2137559" cy="10317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57F647-AFFF-3D43-93BA-398CC5931EFB}"/>
                </a:ext>
              </a:extLst>
            </p:cNvPr>
            <p:cNvSpPr txBox="1"/>
            <p:nvPr/>
          </p:nvSpPr>
          <p:spPr>
            <a:xfrm>
              <a:off x="3241963" y="6197814"/>
              <a:ext cx="2137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Things bringing down the profit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6E0043-420D-7B47-B9E9-CD738EF629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0737" y="5812378"/>
              <a:ext cx="0" cy="419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35D744-EAD3-EF4B-97C1-F851397DAA0E}"/>
              </a:ext>
            </a:extLst>
          </p:cNvPr>
          <p:cNvSpPr txBox="1"/>
          <p:nvPr/>
        </p:nvSpPr>
        <p:spPr>
          <a:xfrm>
            <a:off x="6792686" y="6197814"/>
            <a:ext cx="452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Tables, Binders, Appliances are bringing down the profits in Home offices</a:t>
            </a:r>
          </a:p>
        </p:txBody>
      </p:sp>
    </p:spTree>
    <p:extLst>
      <p:ext uri="{BB962C8B-B14F-4D97-AF65-F5344CB8AC3E}">
        <p14:creationId xmlns:p14="http://schemas.microsoft.com/office/powerpoint/2010/main" val="177996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43C081-ECD4-FC4F-9C0D-005A13430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066800"/>
            <a:ext cx="9690100" cy="472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98593-32F2-CE49-A636-03DDAB886C81}"/>
              </a:ext>
            </a:extLst>
          </p:cNvPr>
          <p:cNvSpPr/>
          <p:nvPr/>
        </p:nvSpPr>
        <p:spPr>
          <a:xfrm>
            <a:off x="2993364" y="290119"/>
            <a:ext cx="5909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Profit Percentage by </a:t>
            </a:r>
            <a:r>
              <a:rPr lang="en-US" b="1" dirty="0" err="1"/>
              <a:t>Subcategory_Corporate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A4EB06-8C56-9847-8DD7-863A90244C4E}"/>
              </a:ext>
            </a:extLst>
          </p:cNvPr>
          <p:cNvSpPr/>
          <p:nvPr/>
        </p:nvSpPr>
        <p:spPr>
          <a:xfrm>
            <a:off x="2493818" y="1199408"/>
            <a:ext cx="2565070" cy="40613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87A37D-11D6-5D4C-9EF7-D66A8B9E0007}"/>
              </a:ext>
            </a:extLst>
          </p:cNvPr>
          <p:cNvGrpSpPr/>
          <p:nvPr/>
        </p:nvGrpSpPr>
        <p:grpSpPr>
          <a:xfrm>
            <a:off x="3099459" y="5610498"/>
            <a:ext cx="2137559" cy="1031767"/>
            <a:chOff x="3241963" y="5812378"/>
            <a:chExt cx="2137559" cy="103176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F3FB1C-A569-CE44-9F75-802F6BE8FA78}"/>
                </a:ext>
              </a:extLst>
            </p:cNvPr>
            <p:cNvSpPr txBox="1"/>
            <p:nvPr/>
          </p:nvSpPr>
          <p:spPr>
            <a:xfrm>
              <a:off x="3241963" y="6197814"/>
              <a:ext cx="2137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Things bringing down the profit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D611770-9FA3-644F-A5CC-5ED2B6779A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0737" y="5812378"/>
              <a:ext cx="0" cy="419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9758AD-B4D1-DF4D-8E6E-C710EC9262ED}"/>
              </a:ext>
            </a:extLst>
          </p:cNvPr>
          <p:cNvSpPr txBox="1"/>
          <p:nvPr/>
        </p:nvSpPr>
        <p:spPr>
          <a:xfrm>
            <a:off x="6020789" y="5995934"/>
            <a:ext cx="5177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Machines, Tables, Binders, Appliances, Bookcases are reducing the profit in Corporate Offices!!</a:t>
            </a:r>
          </a:p>
        </p:txBody>
      </p:sp>
    </p:spTree>
    <p:extLst>
      <p:ext uri="{BB962C8B-B14F-4D97-AF65-F5344CB8AC3E}">
        <p14:creationId xmlns:p14="http://schemas.microsoft.com/office/powerpoint/2010/main" val="381171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B6307-DCDF-524D-A1E1-CCFB378FA375}"/>
              </a:ext>
            </a:extLst>
          </p:cNvPr>
          <p:cNvSpPr txBox="1"/>
          <p:nvPr/>
        </p:nvSpPr>
        <p:spPr>
          <a:xfrm>
            <a:off x="831273" y="807522"/>
            <a:ext cx="9856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01A1C-CAF5-C446-98FC-5FECF8D4F3F4}"/>
              </a:ext>
            </a:extLst>
          </p:cNvPr>
          <p:cNvSpPr txBox="1"/>
          <p:nvPr/>
        </p:nvSpPr>
        <p:spPr>
          <a:xfrm>
            <a:off x="415637" y="1508166"/>
            <a:ext cx="1107967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Binders, tables, appliances are bringing down the profit in all the subcategories, Steps must be taken to improve the sales and profit margin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Majority costumers belong to Consumer category, and art subcategory bring down the profit, which should be 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Profit margins should be maintained in all the categories by maintaining the high profit stuffs like: paper, label and envelope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2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{09AC2678-B3CA-1442-A447-D525EDC1049E}tf10001070</Template>
  <TotalTime>5690</TotalTime>
  <Words>262</Words>
  <Application>Microsoft Macintosh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Superstore Data Story EDA and Data storytelling to improve profits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Gargi Mishra</dc:creator>
  <cp:lastModifiedBy>Gargi Mishra</cp:lastModifiedBy>
  <cp:revision>12</cp:revision>
  <dcterms:created xsi:type="dcterms:W3CDTF">2021-12-15T21:55:38Z</dcterms:created>
  <dcterms:modified xsi:type="dcterms:W3CDTF">2021-12-19T20:46:26Z</dcterms:modified>
</cp:coreProperties>
</file>